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11" r:id="rId1"/>
  </p:sldMasterIdLst>
  <p:notesMasterIdLst>
    <p:notesMasterId r:id="rId25"/>
  </p:notesMasterIdLst>
  <p:sldIdLst>
    <p:sldId id="256" r:id="rId2"/>
    <p:sldId id="257" r:id="rId3"/>
    <p:sldId id="258" r:id="rId4"/>
    <p:sldId id="271" r:id="rId5"/>
    <p:sldId id="261" r:id="rId6"/>
    <p:sldId id="260" r:id="rId7"/>
    <p:sldId id="276" r:id="rId8"/>
    <p:sldId id="262" r:id="rId9"/>
    <p:sldId id="263" r:id="rId10"/>
    <p:sldId id="272" r:id="rId11"/>
    <p:sldId id="264" r:id="rId12"/>
    <p:sldId id="265" r:id="rId13"/>
    <p:sldId id="266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74" r:id="rId22"/>
    <p:sldId id="270" r:id="rId23"/>
    <p:sldId id="277" r:id="rId2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36" autoAdjust="0"/>
  </p:normalViewPr>
  <p:slideViewPr>
    <p:cSldViewPr snapToGrid="0" snapToObjects="1">
      <p:cViewPr varScale="1">
        <p:scale>
          <a:sx n="43" d="100"/>
          <a:sy n="43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% PIB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Feuil1!$A$2:$A$10</c:f>
              <c:strCache>
                <c:ptCount val="9"/>
                <c:pt idx="0">
                  <c:v>Belgique</c:v>
                </c:pt>
                <c:pt idx="1">
                  <c:v>Pays-Bas</c:v>
                </c:pt>
                <c:pt idx="2">
                  <c:v>Danemark</c:v>
                </c:pt>
                <c:pt idx="3">
                  <c:v>Finlande</c:v>
                </c:pt>
                <c:pt idx="4">
                  <c:v>Norvège</c:v>
                </c:pt>
                <c:pt idx="5">
                  <c:v>Suède</c:v>
                </c:pt>
                <c:pt idx="6">
                  <c:v>Allemagne</c:v>
                </c:pt>
                <c:pt idx="7">
                  <c:v>Espagne</c:v>
                </c:pt>
                <c:pt idx="8">
                  <c:v>Moyenne OCDE</c:v>
                </c:pt>
              </c:strCache>
            </c:strRef>
          </c:cat>
          <c:val>
            <c:numRef>
              <c:f>Feuil1!$B$2:$B$10</c:f>
              <c:numCache>
                <c:formatCode>General</c:formatCode>
                <c:ptCount val="9"/>
                <c:pt idx="0">
                  <c:v>2</c:v>
                </c:pt>
                <c:pt idx="1">
                  <c:v>3.5</c:v>
                </c:pt>
                <c:pt idx="2">
                  <c:v>2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3.6</c:v>
                </c:pt>
                <c:pt idx="6">
                  <c:v>1.3</c:v>
                </c:pt>
                <c:pt idx="7">
                  <c:v>0.8</c:v>
                </c:pt>
                <c:pt idx="8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210880"/>
        <c:axId val="91212416"/>
        <c:axId val="0"/>
      </c:bar3DChart>
      <c:catAx>
        <c:axId val="91210880"/>
        <c:scaling>
          <c:orientation val="minMax"/>
        </c:scaling>
        <c:delete val="0"/>
        <c:axPos val="b"/>
        <c:majorTickMark val="out"/>
        <c:minorTickMark val="none"/>
        <c:tickLblPos val="nextTo"/>
        <c:crossAx val="91212416"/>
        <c:crosses val="autoZero"/>
        <c:auto val="1"/>
        <c:lblAlgn val="ctr"/>
        <c:lblOffset val="100"/>
        <c:noMultiLvlLbl val="0"/>
      </c:catAx>
      <c:valAx>
        <c:axId val="91212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210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B68EF-BC5C-7049-8215-79E1C625ADDE}" type="datetimeFigureOut">
              <a:rPr lang="fr-FR" smtClean="0"/>
              <a:pPr/>
              <a:t>10/06/2012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5F5B7-DE83-EB4F-8D7E-EFEB029D80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14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5F5B7-DE83-EB4F-8D7E-EFEB029D80E3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B661-5D9B-4B0A-83C8-FBA80A671FCF}" type="datetime1">
              <a:rPr lang="fr-FR" smtClean="0"/>
              <a:pPr/>
              <a:t>10/06/2012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252-72F3-474F-8582-32D765D3064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47A3-C7BC-CE4E-9DE0-FBF76D5FE6B0}" type="datetimeFigureOut">
              <a:rPr lang="fr-FR" smtClean="0"/>
              <a:pPr/>
              <a:t>10/06/2012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DD24-8017-1A4D-B711-D2C9218BF2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EA47A3-C7BC-CE4E-9DE0-FBF76D5FE6B0}" type="datetimeFigureOut">
              <a:rPr lang="fr-FR" smtClean="0"/>
              <a:pPr/>
              <a:t>10/06/2012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EA47A3-C7BC-CE4E-9DE0-FBF76D5FE6B0}" type="datetimeFigureOut">
              <a:rPr lang="fr-FR" smtClean="0"/>
              <a:pPr/>
              <a:t>10/06/2012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DD24-8017-1A4D-B711-D2C9218BF2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EA47A3-C7BC-CE4E-9DE0-FBF76D5FE6B0}" type="datetimeFigureOut">
              <a:rPr lang="fr-FR" smtClean="0"/>
              <a:pPr/>
              <a:t>10/06/2012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DD24-8017-1A4D-B711-D2C9218BF2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Cliquez sur l'icône pour ajouter une image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Cliquez sur l'icône pour ajouter une image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47A3-C7BC-CE4E-9DE0-FBF76D5FE6B0}" type="datetimeFigureOut">
              <a:rPr lang="fr-FR" smtClean="0"/>
              <a:pPr/>
              <a:t>10/06/2012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DD24-8017-1A4D-B711-D2C9218BF2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47A3-C7BC-CE4E-9DE0-FBF76D5FE6B0}" type="datetimeFigureOut">
              <a:rPr lang="fr-FR" smtClean="0"/>
              <a:pPr/>
              <a:t>10/06/2012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DD24-8017-1A4D-B711-D2C9218BF2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rme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47A3-C7BC-CE4E-9DE0-FBF76D5FE6B0}" type="datetimeFigureOut">
              <a:rPr lang="fr-FR" smtClean="0"/>
              <a:pPr/>
              <a:t>10/06/2012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DD24-8017-1A4D-B711-D2C9218BF2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47A3-C7BC-CE4E-9DE0-FBF76D5FE6B0}" type="datetimeFigureOut">
              <a:rPr lang="fr-FR" smtClean="0"/>
              <a:pPr/>
              <a:t>10/06/2012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DD24-8017-1A4D-B711-D2C9218BF2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865515-1FAA-430E-932F-0C9F78E13C75}" type="datetime1">
              <a:rPr lang="fr-FR" smtClean="0"/>
              <a:pPr/>
              <a:t>10/06/2012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F02B71-8991-4516-A01E-F1A9ACD28BD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47A3-C7BC-CE4E-9DE0-FBF76D5FE6B0}" type="datetimeFigureOut">
              <a:rPr lang="fr-FR" smtClean="0"/>
              <a:pPr/>
              <a:t>10/06/2012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DD24-8017-1A4D-B711-D2C9218BF2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47A3-C7BC-CE4E-9DE0-FBF76D5FE6B0}" type="datetimeFigureOut">
              <a:rPr lang="fr-FR" smtClean="0"/>
              <a:pPr/>
              <a:t>10/06/2012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DD24-8017-1A4D-B711-D2C9218BF2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47A3-C7BC-CE4E-9DE0-FBF76D5FE6B0}" type="datetimeFigureOut">
              <a:rPr lang="fr-FR" smtClean="0"/>
              <a:pPr/>
              <a:t>10/06/2012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DD24-8017-1A4D-B711-D2C9218BF2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47A3-C7BC-CE4E-9DE0-FBF76D5FE6B0}" type="datetimeFigureOut">
              <a:rPr lang="fr-FR" smtClean="0"/>
              <a:pPr/>
              <a:t>10/06/2012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DD24-8017-1A4D-B711-D2C9218BF2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47A3-C7BC-CE4E-9DE0-FBF76D5FE6B0}" type="datetimeFigureOut">
              <a:rPr lang="fr-FR" smtClean="0"/>
              <a:pPr/>
              <a:t>10/06/2012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DD24-8017-1A4D-B711-D2C9218BF2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47A3-C7BC-CE4E-9DE0-FBF76D5FE6B0}" type="datetimeFigureOut">
              <a:rPr lang="fr-FR" smtClean="0"/>
              <a:pPr/>
              <a:t>10/06/2012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DD24-8017-1A4D-B711-D2C9218BF2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EA47A3-C7BC-CE4E-9DE0-FBF76D5FE6B0}" type="datetimeFigureOut">
              <a:rPr lang="fr-FR" smtClean="0"/>
              <a:pPr/>
              <a:t>10/06/2012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00DD24-8017-1A4D-B711-D2C9218BF2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  <p:sldLayoutId id="2147484423" r:id="rId12"/>
    <p:sldLayoutId id="2147484424" r:id="rId13"/>
    <p:sldLayoutId id="2147484425" r:id="rId14"/>
    <p:sldLayoutId id="2147484426" r:id="rId15"/>
    <p:sldLayoutId id="214748442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0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mesures de soutien des aidants proches dans la zone OCDE – Pays Européens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199" y="3553320"/>
            <a:ext cx="8228013" cy="1066800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pPr algn="r"/>
            <a:r>
              <a:rPr lang="fr-FR" dirty="0" smtClean="0"/>
              <a:t>Source: Rapport OCDE/2011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858000" y="6111875"/>
            <a:ext cx="2286000" cy="365125"/>
          </a:xfrm>
        </p:spPr>
        <p:txBody>
          <a:bodyPr/>
          <a:lstStyle/>
          <a:p>
            <a:r>
              <a:rPr lang="fr-FR" dirty="0"/>
              <a:t>  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55" y="6297919"/>
            <a:ext cx="740024" cy="358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45140"/>
            <a:ext cx="8229600" cy="1460619"/>
          </a:xfrm>
        </p:spPr>
        <p:txBody>
          <a:bodyPr/>
          <a:lstStyle/>
          <a:p>
            <a:pPr algn="ctr"/>
            <a:r>
              <a:rPr lang="fr-FR" dirty="0" smtClean="0"/>
              <a:t>Le rôle central des membres </a:t>
            </a:r>
            <a:br>
              <a:rPr lang="fr-FR" dirty="0" smtClean="0"/>
            </a:br>
            <a:r>
              <a:rPr lang="fr-FR" dirty="0" smtClean="0"/>
              <a:t>de famille et des amis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90" y="2599765"/>
            <a:ext cx="4914810" cy="2759730"/>
          </a:xfrm>
        </p:spPr>
        <p:txBody>
          <a:bodyPr wrap="square">
            <a:spAutoFit/>
          </a:bodyPr>
          <a:lstStyle/>
          <a:p>
            <a:r>
              <a:rPr lang="fr-FR" dirty="0" smtClean="0"/>
              <a:t>La prise en charge la plus intensive est assurée au sein d’un foyer</a:t>
            </a:r>
          </a:p>
          <a:p>
            <a:r>
              <a:rPr lang="fr-FR" dirty="0" smtClean="0"/>
              <a:t>La « main d’œuvre » des aidants familiaux est 2x plus nombreuse que celle des travailleurs formels</a:t>
            </a:r>
          </a:p>
          <a:p>
            <a:r>
              <a:rPr lang="fr-FR" dirty="0" smtClean="0"/>
              <a:t>La valeur économique de l’AF est élevée: entre 20,1 et 36,8% du PIB Européen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5" y="2756646"/>
            <a:ext cx="2963550" cy="2331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55" y="6297919"/>
            <a:ext cx="740024" cy="358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de la nature de l’aide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5925" y="3295742"/>
            <a:ext cx="5951504" cy="2451953"/>
          </a:xfrm>
        </p:spPr>
        <p:txBody>
          <a:bodyPr wrap="square">
            <a:spAutoFit/>
          </a:bodyPr>
          <a:lstStyle/>
          <a:p>
            <a:r>
              <a:rPr lang="fr-FR" dirty="0" smtClean="0"/>
              <a:t>Lorsque l’aide professionnelle devient plus accessible, les aidants informels se consacrent à d’autres tâches. </a:t>
            </a:r>
          </a:p>
          <a:p>
            <a:r>
              <a:rPr lang="fr-FR" dirty="0" smtClean="0"/>
              <a:t>L’implication familiale ne se réduit pas mais </a:t>
            </a:r>
            <a:r>
              <a:rPr lang="fr-FR" u="sng" dirty="0" smtClean="0"/>
              <a:t>la nature de l’aide se transforme</a:t>
            </a:r>
          </a:p>
          <a:p>
            <a:r>
              <a:rPr lang="fr-FR" dirty="0" smtClean="0"/>
              <a:t>Les solidarités publiques ne remplacent pas les solidarités familiales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180" y="2756646"/>
            <a:ext cx="2002720" cy="150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181" y="4521719"/>
            <a:ext cx="2002720" cy="150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55" y="6297919"/>
            <a:ext cx="740024" cy="358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Définition de l’AP </a:t>
            </a:r>
            <a:br>
              <a:rPr lang="fr-FR" dirty="0" smtClean="0"/>
            </a:br>
            <a:r>
              <a:rPr lang="fr-FR" dirty="0" smtClean="0"/>
              <a:t>au sein de UE-25?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u="sng" dirty="0" smtClean="0"/>
              <a:t>Critères très variables</a:t>
            </a:r>
            <a:r>
              <a:rPr lang="fr-FR" dirty="0" smtClean="0"/>
              <a:t>: heures de prises en charge, durée de prise en charge, âge, liens de parenté, degré de dépendance,…</a:t>
            </a:r>
          </a:p>
          <a:p>
            <a:r>
              <a:rPr lang="fr-FR" dirty="0" smtClean="0"/>
              <a:t>100 millions d’AP qui répondent à une définition très large</a:t>
            </a:r>
          </a:p>
          <a:p>
            <a:r>
              <a:rPr lang="fr-FR" dirty="0" smtClean="0"/>
              <a:t>19 millions d’AP qui répondent à une définition étroite (20hrs de soins par semaine)</a:t>
            </a:r>
          </a:p>
          <a:p>
            <a:r>
              <a:rPr lang="fr-FR" dirty="0" smtClean="0"/>
              <a:t>9,6 millions d’AP qui consacrent au moins 35hrs par semaine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55" y="6297919"/>
            <a:ext cx="740024" cy="358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impacts sur les AP?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/>
              <a:t>Impacts pour les AP</a:t>
            </a:r>
            <a:r>
              <a:rPr lang="fr-FR" dirty="0" smtClean="0"/>
              <a:t>:</a:t>
            </a:r>
          </a:p>
          <a:p>
            <a:pPr lvl="6"/>
            <a:r>
              <a:rPr lang="fr-FR" dirty="0" smtClean="0"/>
              <a:t>Cessation d’activité (probabilité: 50%)</a:t>
            </a:r>
          </a:p>
          <a:p>
            <a:pPr lvl="6"/>
            <a:r>
              <a:rPr lang="fr-FR" dirty="0" smtClean="0"/>
              <a:t>Diminution de l’horaire de travail (- 2hrs/sem)</a:t>
            </a:r>
          </a:p>
          <a:p>
            <a:pPr lvl="6"/>
            <a:r>
              <a:rPr lang="fr-FR" dirty="0" smtClean="0"/>
              <a:t>Précarité financière</a:t>
            </a:r>
          </a:p>
          <a:p>
            <a:pPr lvl="6"/>
            <a:r>
              <a:rPr lang="fr-FR" dirty="0" smtClean="0"/>
              <a:t>Effets négatifs sur la santé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78" y="3861239"/>
            <a:ext cx="3269698" cy="1453199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55" y="6297919"/>
            <a:ext cx="740024" cy="358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réactions des Etats-membres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Concilier la prise en charge de personnes dépendantes et travail rémunéré</a:t>
            </a:r>
          </a:p>
          <a:p>
            <a:pPr lvl="1"/>
            <a:r>
              <a:rPr lang="fr-FR" u="sng" dirty="0" smtClean="0"/>
              <a:t>Mise en place de congés rémunérés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Durée variable (ex:             2 jours                   jusqu’à 359 jours)</a:t>
            </a:r>
          </a:p>
          <a:p>
            <a:pPr lvl="2"/>
            <a:r>
              <a:rPr lang="fr-FR" dirty="0" smtClean="0"/>
              <a:t>Indemnisation variable:                     80% du salaire</a:t>
            </a:r>
          </a:p>
          <a:p>
            <a:pPr lvl="1"/>
            <a:r>
              <a:rPr lang="fr-FR" u="sng" dirty="0" smtClean="0"/>
              <a:t>Congés sans solde</a:t>
            </a:r>
            <a:r>
              <a:rPr lang="fr-FR" dirty="0" smtClean="0"/>
              <a:t>: </a:t>
            </a:r>
          </a:p>
          <a:p>
            <a:pPr lvl="2"/>
            <a:r>
              <a:rPr lang="fr-FR" dirty="0" smtClean="0"/>
              <a:t>les durées les plus longues: </a:t>
            </a:r>
          </a:p>
          <a:p>
            <a:pPr lvl="2"/>
            <a:r>
              <a:rPr lang="fr-FR" dirty="0" smtClean="0"/>
              <a:t>Les durées les plus courtes: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74136" y="3997476"/>
            <a:ext cx="448144" cy="2999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372" y="3935460"/>
            <a:ext cx="453071" cy="2770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647" y="4297451"/>
            <a:ext cx="533475" cy="32008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8649" y="4968732"/>
            <a:ext cx="396473" cy="2376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202" y="4968732"/>
            <a:ext cx="384369" cy="2376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2443" y="4968732"/>
            <a:ext cx="338220" cy="23766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8649" y="5478311"/>
            <a:ext cx="294816" cy="257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8244" y="5329616"/>
            <a:ext cx="484102" cy="484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réactions des Etats-membres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Concilier la prise en charge de personnes dépendantes et travail rémunéré</a:t>
            </a:r>
          </a:p>
          <a:p>
            <a:pPr lvl="1"/>
            <a:r>
              <a:rPr lang="fr-FR" u="sng" dirty="0" smtClean="0"/>
              <a:t>Aménagement du temps de travail</a:t>
            </a:r>
            <a:r>
              <a:rPr lang="fr-FR" dirty="0" smtClean="0"/>
              <a:t> </a:t>
            </a:r>
          </a:p>
          <a:p>
            <a:pPr lvl="2">
              <a:buNone/>
            </a:pPr>
            <a:endParaRPr lang="fr-FR" dirty="0" smtClean="0"/>
          </a:p>
          <a:p>
            <a:pPr lvl="2"/>
            <a:r>
              <a:rPr lang="fr-FR" dirty="0" smtClean="0"/>
              <a:t>           	Crédit temps de 1 à 5 ans</a:t>
            </a:r>
          </a:p>
          <a:p>
            <a:pPr lvl="2"/>
            <a:r>
              <a:rPr lang="fr-FR" dirty="0" smtClean="0"/>
              <a:t>           	Temps partiel (6 mois) possible si H sous le même toit</a:t>
            </a:r>
          </a:p>
          <a:p>
            <a:pPr lvl="2"/>
            <a:r>
              <a:rPr lang="fr-FR" dirty="0" smtClean="0"/>
              <a:t>            	</a:t>
            </a:r>
            <a:r>
              <a:rPr lang="fr-FR" dirty="0" err="1" smtClean="0"/>
              <a:t>Modif</a:t>
            </a:r>
            <a:r>
              <a:rPr lang="fr-FR" dirty="0" smtClean="0"/>
              <a:t> horaire ou congé de 24 mois (ex. enfant gravement 	malade)</a:t>
            </a:r>
          </a:p>
          <a:p>
            <a:pPr lvl="1"/>
            <a:endParaRPr lang="fr-FR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446" y="4736370"/>
            <a:ext cx="384369" cy="23766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446" y="4360477"/>
            <a:ext cx="294816" cy="257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530" y="5101957"/>
            <a:ext cx="384285" cy="255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réactions des Etats-membres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u="sng" dirty="0" smtClean="0"/>
              <a:t>Les constats</a:t>
            </a:r>
          </a:p>
          <a:p>
            <a:pPr lvl="5">
              <a:buNone/>
            </a:pPr>
            <a:r>
              <a:rPr lang="fr-FR" dirty="0" smtClean="0"/>
              <a:t>Difficulté de fixer une durée idéale</a:t>
            </a:r>
          </a:p>
          <a:p>
            <a:pPr lvl="5">
              <a:buNone/>
            </a:pPr>
            <a:r>
              <a:rPr lang="fr-FR" dirty="0" smtClean="0">
                <a:solidFill>
                  <a:srgbClr val="FF0000"/>
                </a:solidFill>
              </a:rPr>
              <a:t>Nécessité d’introduire plus de flexibilité et de variabilité en fonction des besoins</a:t>
            </a:r>
          </a:p>
          <a:p>
            <a:pPr lvl="5">
              <a:buNone/>
            </a:pPr>
            <a:endParaRPr lang="fr-FR" dirty="0" smtClean="0"/>
          </a:p>
          <a:p>
            <a:pPr lvl="5">
              <a:buNone/>
            </a:pPr>
            <a:r>
              <a:rPr lang="fr-FR" dirty="0" smtClean="0"/>
              <a:t>Cadre souvent fixé pour la prise en charge des personnes en fin de vie</a:t>
            </a:r>
          </a:p>
          <a:p>
            <a:pPr lvl="5">
              <a:buNone/>
            </a:pPr>
            <a:r>
              <a:rPr lang="fr-FR" dirty="0" smtClean="0">
                <a:solidFill>
                  <a:srgbClr val="FF0000"/>
                </a:solidFill>
              </a:rPr>
              <a:t>Promouvoir l’élargissement en précisant les conditions d’accès et le niveau d’assistance</a:t>
            </a:r>
          </a:p>
          <a:p>
            <a:pPr lvl="5">
              <a:buNone/>
            </a:pPr>
            <a:endParaRPr lang="fr-FR" dirty="0" smtClean="0"/>
          </a:p>
        </p:txBody>
      </p:sp>
      <p:sp>
        <p:nvSpPr>
          <p:cNvPr id="9" name="Flèche vers la droite 8"/>
          <p:cNvSpPr/>
          <p:nvPr/>
        </p:nvSpPr>
        <p:spPr>
          <a:xfrm>
            <a:off x="1841796" y="3351841"/>
            <a:ext cx="467876" cy="3372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a droite 10"/>
          <p:cNvSpPr/>
          <p:nvPr/>
        </p:nvSpPr>
        <p:spPr>
          <a:xfrm>
            <a:off x="1841796" y="4593518"/>
            <a:ext cx="467876" cy="3372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réactions des Etats-membres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/>
              <a:t>Améliorer le bien-être physique et mental des A-P</a:t>
            </a:r>
          </a:p>
          <a:p>
            <a:pPr>
              <a:buNone/>
            </a:pPr>
            <a:endParaRPr lang="fr-FR" b="1" dirty="0" smtClean="0"/>
          </a:p>
          <a:p>
            <a:pPr lvl="1"/>
            <a:r>
              <a:rPr lang="fr-FR" u="sng" dirty="0" smtClean="0"/>
              <a:t>Les services soins de relais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Centres de jour, lieux de répit, services à domicile</a:t>
            </a:r>
          </a:p>
          <a:p>
            <a:pPr lvl="2">
              <a:buNone/>
            </a:pPr>
            <a:r>
              <a:rPr lang="fr-FR" dirty="0" smtClean="0"/>
              <a:t>		allocation annuelle</a:t>
            </a:r>
          </a:p>
          <a:p>
            <a:pPr lvl="2">
              <a:buNone/>
            </a:pPr>
            <a:r>
              <a:rPr lang="fr-FR" dirty="0" smtClean="0"/>
              <a:t>		prestation spécifique de 4 semaines	</a:t>
            </a:r>
          </a:p>
          <a:p>
            <a:pPr lvl="2">
              <a:buNone/>
            </a:pPr>
            <a:r>
              <a:rPr lang="fr-FR" dirty="0" smtClean="0"/>
              <a:t>		pause de 3 jours par mois</a:t>
            </a:r>
          </a:p>
          <a:p>
            <a:pPr lvl="2">
              <a:buNone/>
            </a:pPr>
            <a:endParaRPr lang="fr-FR" dirty="0" smtClean="0"/>
          </a:p>
          <a:p>
            <a:pPr lvl="2">
              <a:buNone/>
            </a:pPr>
            <a:r>
              <a:rPr lang="fr-FR" dirty="0" smtClean="0"/>
              <a:t>	</a:t>
            </a:r>
          </a:p>
          <a:p>
            <a:pPr lvl="2">
              <a:buNone/>
            </a:pPr>
            <a:endParaRPr lang="fr-FR" dirty="0" smtClean="0"/>
          </a:p>
          <a:p>
            <a:pPr lvl="2">
              <a:buNone/>
            </a:pPr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204" y="5181900"/>
            <a:ext cx="453071" cy="27702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797" y="4835043"/>
            <a:ext cx="384369" cy="23766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166" y="4398539"/>
            <a:ext cx="429966" cy="28635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2275" y="4816872"/>
            <a:ext cx="384285" cy="255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réactions des Etats-membres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u="sng" dirty="0" smtClean="0"/>
              <a:t>Les constats</a:t>
            </a:r>
          </a:p>
          <a:p>
            <a:pPr lvl="5">
              <a:buNone/>
            </a:pPr>
            <a:r>
              <a:rPr lang="fr-FR" u="sng" dirty="0" smtClean="0"/>
              <a:t>Efficacité plus grande pour</a:t>
            </a:r>
            <a:r>
              <a:rPr lang="fr-FR" dirty="0" smtClean="0"/>
              <a:t>:</a:t>
            </a:r>
          </a:p>
          <a:p>
            <a:pPr lvl="5">
              <a:buNone/>
            </a:pPr>
            <a:r>
              <a:rPr lang="fr-FR" dirty="0" smtClean="0"/>
              <a:t>Les A-P avec prise en charge intensive, les A-P qui travaillent, les gardes de nuit</a:t>
            </a:r>
          </a:p>
          <a:p>
            <a:pPr lvl="5">
              <a:buNone/>
            </a:pPr>
            <a:r>
              <a:rPr lang="fr-FR" dirty="0" smtClean="0">
                <a:solidFill>
                  <a:srgbClr val="FF0000"/>
                </a:solidFill>
              </a:rPr>
              <a:t>Nécessité d’introduire plus de flexibilité et une offre adaptée aux besoins et à leur évolution</a:t>
            </a:r>
          </a:p>
          <a:p>
            <a:pPr lvl="5">
              <a:buNone/>
            </a:pPr>
            <a:endParaRPr lang="fr-FR" dirty="0" smtClean="0"/>
          </a:p>
          <a:p>
            <a:pPr lvl="5">
              <a:buNone/>
            </a:pPr>
            <a:r>
              <a:rPr lang="fr-FR" dirty="0" smtClean="0"/>
              <a:t>Associer aux soins relais des services </a:t>
            </a:r>
          </a:p>
          <a:p>
            <a:pPr lvl="5">
              <a:buNone/>
            </a:pPr>
            <a:r>
              <a:rPr lang="fr-FR" dirty="0" smtClean="0"/>
              <a:t>		   services d’intervention en urgence 24/24	</a:t>
            </a:r>
          </a:p>
          <a:p>
            <a:pPr lvl="5">
              <a:buNone/>
            </a:pPr>
            <a:endParaRPr lang="fr-FR" dirty="0" smtClean="0"/>
          </a:p>
        </p:txBody>
      </p:sp>
      <p:sp>
        <p:nvSpPr>
          <p:cNvPr id="9" name="Flèche vers la droite 8"/>
          <p:cNvSpPr/>
          <p:nvPr/>
        </p:nvSpPr>
        <p:spPr>
          <a:xfrm>
            <a:off x="1841796" y="3351841"/>
            <a:ext cx="467876" cy="3372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a droite 10"/>
          <p:cNvSpPr/>
          <p:nvPr/>
        </p:nvSpPr>
        <p:spPr>
          <a:xfrm>
            <a:off x="1841796" y="5326582"/>
            <a:ext cx="467876" cy="3372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796" y="4536269"/>
            <a:ext cx="533475" cy="320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réactions des Etats-membres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b="1" dirty="0" smtClean="0"/>
              <a:t>Améliorer le bien-être physique et mental des A-P</a:t>
            </a:r>
          </a:p>
          <a:p>
            <a:pPr lvl="2"/>
            <a:r>
              <a:rPr lang="fr-FR" u="sng" dirty="0" smtClean="0"/>
              <a:t>Accompagnement psychologique et formation </a:t>
            </a:r>
            <a:r>
              <a:rPr lang="fr-FR" dirty="0" smtClean="0"/>
              <a:t>(bien souvent des initiatives locales du secteur associatif</a:t>
            </a:r>
          </a:p>
          <a:p>
            <a:pPr lvl="2"/>
            <a:r>
              <a:rPr lang="fr-FR" dirty="0" smtClean="0"/>
              <a:t>Politique nationale pour un système d’accompagnement complet et intégré</a:t>
            </a:r>
          </a:p>
          <a:p>
            <a:pPr lvl="2">
              <a:buNone/>
            </a:pP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Services d’information et de coordination médico-sociale</a:t>
            </a:r>
          </a:p>
          <a:p>
            <a:pPr lvl="3"/>
            <a:r>
              <a:rPr lang="fr-FR" dirty="0" smtClean="0"/>
              <a:t>Guichets uniques  </a:t>
            </a:r>
          </a:p>
          <a:p>
            <a:pPr lvl="3"/>
            <a:r>
              <a:rPr lang="fr-FR" dirty="0" smtClean="0"/>
              <a:t>Services sociaux </a:t>
            </a:r>
          </a:p>
          <a:p>
            <a:pPr lvl="3"/>
            <a:r>
              <a:rPr lang="fr-FR" dirty="0" smtClean="0"/>
              <a:t>Case Manager  </a:t>
            </a:r>
          </a:p>
          <a:p>
            <a:pPr lvl="3"/>
            <a:r>
              <a:rPr lang="fr-FR" dirty="0" smtClean="0"/>
              <a:t>Centre de coordination   </a:t>
            </a:r>
          </a:p>
          <a:p>
            <a:pPr lvl="3"/>
            <a:r>
              <a:rPr lang="fr-FR" dirty="0" smtClean="0"/>
              <a:t>ICT </a:t>
            </a:r>
          </a:p>
          <a:p>
            <a:pPr lvl="2"/>
            <a:endParaRPr lang="fr-FR" dirty="0" smtClean="0"/>
          </a:p>
          <a:p>
            <a:pPr lvl="2">
              <a:buNone/>
            </a:pPr>
            <a:r>
              <a:rPr lang="fr-FR" dirty="0" smtClean="0"/>
              <a:t>	</a:t>
            </a:r>
          </a:p>
          <a:p>
            <a:pPr lvl="2">
              <a:buNone/>
            </a:pPr>
            <a:endParaRPr lang="fr-FR" dirty="0" smtClean="0"/>
          </a:p>
          <a:p>
            <a:pPr lvl="2">
              <a:buNone/>
            </a:pPr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805" y="3684818"/>
            <a:ext cx="517658" cy="32008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612" y="3684818"/>
            <a:ext cx="429966" cy="2863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421" y="3684818"/>
            <a:ext cx="533475" cy="32008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321" y="4215533"/>
            <a:ext cx="419100" cy="254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3250" y="4976329"/>
            <a:ext cx="317500" cy="2921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2871" y="4696929"/>
            <a:ext cx="419100" cy="2794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4050" y="4463417"/>
            <a:ext cx="363239" cy="23351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3578" y="5268429"/>
            <a:ext cx="353375" cy="235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Jusqu’au début des années ’90</a:t>
            </a:r>
            <a:br>
              <a:rPr lang="fr-FR" dirty="0" smtClean="0"/>
            </a:br>
            <a:r>
              <a:rPr lang="fr-FR" dirty="0" smtClean="0"/>
              <a:t>Au nord de l’Europe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770094"/>
            <a:ext cx="7945439" cy="3267169"/>
          </a:xfrm>
        </p:spPr>
        <p:txBody>
          <a:bodyPr>
            <a:normAutofit/>
          </a:bodyPr>
          <a:lstStyle/>
          <a:p>
            <a:pPr lvl="8">
              <a:buFont typeface="Arial"/>
              <a:buChar char="•"/>
            </a:pPr>
            <a:r>
              <a:rPr lang="fr-FR" dirty="0" smtClean="0"/>
              <a:t>L’aide informelle est complémentaire à l’aide professionnelle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10" y="2981286"/>
            <a:ext cx="3048000" cy="30988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55" y="6297919"/>
            <a:ext cx="740024" cy="358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réactions des Etats-membres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Indemniser et valoriser les A-P</a:t>
            </a:r>
          </a:p>
          <a:p>
            <a:pPr lvl="1"/>
            <a:r>
              <a:rPr lang="fr-FR" u="sng" dirty="0" smtClean="0"/>
              <a:t>Prestations en espèces versées aux A-P</a:t>
            </a:r>
            <a:endParaRPr lang="fr-FR" dirty="0" smtClean="0"/>
          </a:p>
          <a:p>
            <a:pPr lvl="2">
              <a:buNone/>
            </a:pPr>
            <a:endParaRPr lang="fr-FR" dirty="0" smtClean="0"/>
          </a:p>
          <a:p>
            <a:pPr lvl="2"/>
            <a:r>
              <a:rPr lang="fr-FR" dirty="0" smtClean="0"/>
              <a:t>Soit 				Soit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Dans certains pays: choix entre services et prestations en espèce</a:t>
            </a:r>
          </a:p>
        </p:txBody>
      </p:sp>
      <p:sp>
        <p:nvSpPr>
          <p:cNvPr id="7" name="Ellipse 6"/>
          <p:cNvSpPr/>
          <p:nvPr/>
        </p:nvSpPr>
        <p:spPr>
          <a:xfrm>
            <a:off x="3007773" y="4092333"/>
            <a:ext cx="1411053" cy="12328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383161" y="4092333"/>
            <a:ext cx="1314508" cy="12328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178584" y="4233448"/>
            <a:ext cx="107685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rgbClr val="0000FF"/>
                </a:solidFill>
              </a:rPr>
              <a:t>Rémunération des aidants employés dans le cadre d’un contrat formel</a:t>
            </a:r>
            <a:endParaRPr lang="fr-FR" sz="1100" dirty="0">
              <a:solidFill>
                <a:srgbClr val="0000FF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487134" y="4233448"/>
            <a:ext cx="107685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rgbClr val="0000FF"/>
                </a:solidFill>
              </a:rPr>
              <a:t>Allocation pour prise en charge lourde et régulière</a:t>
            </a:r>
          </a:p>
          <a:p>
            <a:endParaRPr lang="fr-F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Essai de synthèse des droits AP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488141"/>
          <a:ext cx="8479449" cy="5033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894"/>
                <a:gridCol w="665428"/>
                <a:gridCol w="942161"/>
                <a:gridCol w="942161"/>
                <a:gridCol w="942161"/>
                <a:gridCol w="942161"/>
                <a:gridCol w="942161"/>
                <a:gridCol w="942161"/>
                <a:gridCol w="942161"/>
              </a:tblGrid>
              <a:tr h="4712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PAYS</a:t>
                      </a:r>
                    </a:p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ALLOCATION AIDANT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ALLOCATION PERS  DEPENDANTES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CONGES REMUNERES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CONGES SANS SOLDE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AMENAGEMENT TEMPS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FORMATION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SOINS RELAIS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SUIVI PSY</a:t>
                      </a:r>
                    </a:p>
                  </a:txBody>
                  <a:tcPr marL="12700" marR="12700" marT="12700" marB="0" anchor="ctr"/>
                </a:tc>
              </a:tr>
              <a:tr h="27617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Allemagne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</a:tr>
              <a:tr h="27617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Autriche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</a:tr>
              <a:tr h="27617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Belgique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 (Flandre)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</a:tr>
              <a:tr h="27617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Danemark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 (via CCT)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</a:tr>
              <a:tr h="27617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Espagne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</a:tr>
              <a:tr h="27617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Finlande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</a:tr>
              <a:tr h="27617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France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</a:tr>
              <a:tr h="27617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Irlande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</a:tr>
              <a:tr h="27617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Italie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</a:tr>
              <a:tr h="27617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Luxembourg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N(via CCT)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</a:tr>
              <a:tr h="27617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Norvège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</a:tr>
              <a:tr h="27617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Pays-Bas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</a:tr>
              <a:tr h="27617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Pologne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</a:tr>
              <a:tr h="3194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Royaume-Uni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N(qq jours en urgence)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</a:tr>
              <a:tr h="27617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Suède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</a:tr>
              <a:tr h="27617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Suisse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N(via CCT)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55" y="6297919"/>
            <a:ext cx="740024" cy="358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des recommandations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5926" y="2756646"/>
            <a:ext cx="7354379" cy="3488134"/>
          </a:xfrm>
        </p:spPr>
        <p:txBody>
          <a:bodyPr wrap="square">
            <a:spAutoFit/>
          </a:bodyPr>
          <a:lstStyle/>
          <a:p>
            <a:r>
              <a:rPr lang="fr-FR" dirty="0" smtClean="0"/>
              <a:t>Façonner des mesures de manière durable et lisible</a:t>
            </a:r>
          </a:p>
          <a:p>
            <a:r>
              <a:rPr lang="fr-FR" dirty="0" smtClean="0"/>
              <a:t>Développer une vision globale</a:t>
            </a:r>
          </a:p>
          <a:p>
            <a:r>
              <a:rPr lang="fr-FR" dirty="0" smtClean="0"/>
              <a:t>Vision centrée sur les dispositifs d’assistance tant formelle que familiale et </a:t>
            </a:r>
            <a:r>
              <a:rPr lang="fr-FR" u="sng" dirty="0" smtClean="0"/>
              <a:t>sur leur coordination</a:t>
            </a:r>
          </a:p>
          <a:p>
            <a:r>
              <a:rPr lang="fr-FR" dirty="0" smtClean="0"/>
              <a:t>Eviter les approches désordonnées</a:t>
            </a:r>
          </a:p>
          <a:p>
            <a:r>
              <a:rPr lang="fr-FR" dirty="0" smtClean="0"/>
              <a:t>Elargir la politique d’aide aux AP du secteur médico-social au secteur du travail et de l’emploi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740" y="1240776"/>
            <a:ext cx="2333568" cy="154598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55" y="6297919"/>
            <a:ext cx="740024" cy="358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recommandations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5926" y="2756646"/>
            <a:ext cx="7354379" cy="3406061"/>
          </a:xfrm>
        </p:spPr>
        <p:txBody>
          <a:bodyPr wrap="square">
            <a:spAutoFit/>
          </a:bodyPr>
          <a:lstStyle/>
          <a:p>
            <a:r>
              <a:rPr lang="fr-FR" dirty="0" smtClean="0"/>
              <a:t>Développer davantage les dispositifs de répit</a:t>
            </a:r>
          </a:p>
          <a:p>
            <a:r>
              <a:rPr lang="fr-FR" dirty="0" smtClean="0"/>
              <a:t>Développer les formations des aidants proches</a:t>
            </a:r>
          </a:p>
          <a:p>
            <a:r>
              <a:rPr lang="fr-FR" dirty="0" smtClean="0"/>
              <a:t>Renforcer l’accompagnement psychologique</a:t>
            </a:r>
          </a:p>
          <a:p>
            <a:r>
              <a:rPr lang="fr-FR" dirty="0" smtClean="0"/>
              <a:t>Développer les soins relais</a:t>
            </a:r>
          </a:p>
          <a:p>
            <a:r>
              <a:rPr lang="fr-FR" dirty="0" smtClean="0"/>
              <a:t>Reconnaître la valeur économique et sociale des A-P</a:t>
            </a:r>
          </a:p>
          <a:p>
            <a:pPr>
              <a:buNone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740" y="1240776"/>
            <a:ext cx="2333568" cy="154598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55" y="6297919"/>
            <a:ext cx="740024" cy="358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Jusqu’au début des années ’90</a:t>
            </a:r>
            <a:br>
              <a:rPr lang="fr-FR" dirty="0" smtClean="0"/>
            </a:br>
            <a:r>
              <a:rPr lang="fr-FR" dirty="0" smtClean="0"/>
              <a:t>Au sud de l’Europe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9775" y="2770094"/>
            <a:ext cx="3597334" cy="3267169"/>
          </a:xfrm>
        </p:spPr>
        <p:txBody>
          <a:bodyPr/>
          <a:lstStyle/>
          <a:p>
            <a:r>
              <a:rPr lang="fr-FR" dirty="0" smtClean="0"/>
              <a:t>L’aide informelle est davantage de nature privée</a:t>
            </a:r>
          </a:p>
          <a:p>
            <a:r>
              <a:rPr lang="fr-FR" dirty="0" smtClean="0"/>
              <a:t>Repose sur une forme de solidarité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112730"/>
            <a:ext cx="3810000" cy="26543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55" y="6297919"/>
            <a:ext cx="740024" cy="358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Depuis les années 2000 et 2005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nécessité d’aider les aidants proches s’impose en Europe</a:t>
            </a:r>
          </a:p>
          <a:p>
            <a:r>
              <a:rPr lang="fr-FR" dirty="0" smtClean="0"/>
              <a:t>Difficulté des Etats à financer l’aide professionnelle</a:t>
            </a:r>
          </a:p>
          <a:p>
            <a:r>
              <a:rPr lang="fr-FR" dirty="0" smtClean="0"/>
              <a:t>Des systèmes formels très variables en Europe</a:t>
            </a:r>
          </a:p>
          <a:p>
            <a:r>
              <a:rPr lang="fr-FR" u="sng" dirty="0" smtClean="0"/>
              <a:t>Prévalence importante de l’aide informelle </a:t>
            </a:r>
            <a:r>
              <a:rPr lang="fr-FR" b="1" u="sng" dirty="0" smtClean="0"/>
              <a:t>par la famille</a:t>
            </a:r>
          </a:p>
          <a:p>
            <a:r>
              <a:rPr lang="fr-FR" dirty="0" smtClean="0"/>
              <a:t>Choix de société orientés vers </a:t>
            </a:r>
            <a:r>
              <a:rPr lang="fr-FR" b="1" u="sng" dirty="0" smtClean="0"/>
              <a:t>le maintien à domicile</a:t>
            </a:r>
            <a:r>
              <a:rPr lang="fr-FR" dirty="0" smtClean="0"/>
              <a:t> (50% à 75% des services formels (LTC) sont fournis à domicile)</a:t>
            </a:r>
            <a:endParaRPr lang="fr-FR" b="1" u="sng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55" y="6297919"/>
            <a:ext cx="740024" cy="358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défis…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Les défis démographiques</a:t>
            </a:r>
          </a:p>
          <a:p>
            <a:r>
              <a:rPr lang="fr-FR" dirty="0" smtClean="0"/>
              <a:t>La décohabitation intergénérationnelle</a:t>
            </a:r>
          </a:p>
          <a:p>
            <a:r>
              <a:rPr lang="fr-FR" dirty="0" smtClean="0"/>
              <a:t>La progression du taux d’activité des femmes</a:t>
            </a:r>
          </a:p>
          <a:p>
            <a:r>
              <a:rPr lang="fr-FR" dirty="0" smtClean="0"/>
              <a:t>La demande grandissante de systèmes de protection sociale de meilleure qualité et mieux coordonnés</a:t>
            </a:r>
          </a:p>
          <a:p>
            <a:r>
              <a:rPr lang="fr-FR" dirty="0" smtClean="0"/>
              <a:t>Nécessité d’adapter l’organisation des soins aux évolutions technologiques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55" y="6297919"/>
            <a:ext cx="740024" cy="358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Prise en charge de la dépendance</a:t>
            </a:r>
            <a:br>
              <a:rPr lang="fr-FR" dirty="0" smtClean="0"/>
            </a:br>
            <a:r>
              <a:rPr lang="fr-FR" dirty="0" smtClean="0"/>
              <a:t>Long </a:t>
            </a:r>
            <a:r>
              <a:rPr lang="fr-FR" dirty="0" err="1" smtClean="0"/>
              <a:t>Term</a:t>
            </a:r>
            <a:r>
              <a:rPr lang="fr-FR" dirty="0" smtClean="0"/>
              <a:t> Care (2008)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739775" y="2770188"/>
          <a:ext cx="7662863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55" y="6297919"/>
            <a:ext cx="740024" cy="358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75" y="82442"/>
            <a:ext cx="7947025" cy="693987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0550" y="6376320"/>
            <a:ext cx="1581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Source: Rapport OCDE/2011</a:t>
            </a:r>
            <a:endParaRPr lang="fr-FR" sz="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55" y="6297919"/>
            <a:ext cx="740024" cy="358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questions ……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Soins et aide à domicile ?</a:t>
            </a:r>
          </a:p>
          <a:p>
            <a:pPr lvl="8"/>
            <a:r>
              <a:rPr lang="fr-FR" dirty="0" smtClean="0"/>
              <a:t>Institutionnalisation ?	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5" y="3748614"/>
            <a:ext cx="3757031" cy="24997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455" y="3627646"/>
            <a:ext cx="3005445" cy="28495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55" y="6297919"/>
            <a:ext cx="740024" cy="358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rôle central des membres </a:t>
            </a:r>
            <a:br>
              <a:rPr lang="fr-FR" dirty="0" smtClean="0"/>
            </a:br>
            <a:r>
              <a:rPr lang="fr-FR" dirty="0" smtClean="0"/>
              <a:t>de famille et des amis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13766" y="2405499"/>
            <a:ext cx="4914810" cy="5098831"/>
          </a:xfrm>
        </p:spPr>
        <p:txBody>
          <a:bodyPr wrap="square">
            <a:spAutoFit/>
          </a:bodyPr>
          <a:lstStyle/>
          <a:p>
            <a:r>
              <a:rPr lang="fr-FR" dirty="0" smtClean="0"/>
              <a:t>85%  de l’aide est apportée par la famille et les amis</a:t>
            </a:r>
          </a:p>
          <a:p>
            <a:r>
              <a:rPr lang="fr-FR" dirty="0" smtClean="0"/>
              <a:t>+ d’1 adulte (&gt; 50 ans) sur 10 aide une personne handicapée (fonctionnelle)</a:t>
            </a:r>
          </a:p>
          <a:p>
            <a:r>
              <a:rPr lang="fr-FR" dirty="0" smtClean="0"/>
              <a:t>2/3 des aidants sont des femmes</a:t>
            </a:r>
          </a:p>
          <a:p>
            <a:r>
              <a:rPr lang="fr-FR" dirty="0" smtClean="0"/>
              <a:t>50% des aidants assurent moins de 10hrs/semaine </a:t>
            </a:r>
            <a:r>
              <a:rPr lang="fr-FR" u="sng" dirty="0" smtClean="0"/>
              <a:t>sans rétribution</a:t>
            </a:r>
          </a:p>
          <a:p>
            <a:r>
              <a:rPr lang="fr-FR" dirty="0" smtClean="0"/>
              <a:t>Dans les pays du sud: prise en charge plus importante &gt; à 20hrs/sem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5" y="2756646"/>
            <a:ext cx="2963550" cy="2331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55" y="6297919"/>
            <a:ext cx="740024" cy="358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èse">
  <a:themeElements>
    <a:clrScheme name="Genèse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ès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ès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Genèse.thmx</Template>
  <TotalTime>873</TotalTime>
  <Words>929</Words>
  <Application>Microsoft Office PowerPoint</Application>
  <PresentationFormat>Affichage à l'écran (4:3)</PresentationFormat>
  <Paragraphs>288</Paragraphs>
  <Slides>23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Genèse</vt:lpstr>
      <vt:lpstr>Les mesures de soutien des aidants proches dans la zone OCDE – Pays Européens</vt:lpstr>
      <vt:lpstr>Jusqu’au début des années ’90 Au nord de l’Europe </vt:lpstr>
      <vt:lpstr>Jusqu’au début des années ’90 Au sud de l’Europe</vt:lpstr>
      <vt:lpstr>Depuis les années 2000 et 2005</vt:lpstr>
      <vt:lpstr>Les défis…</vt:lpstr>
      <vt:lpstr>Prise en charge de la dépendance Long Term Care (2008)</vt:lpstr>
      <vt:lpstr>Présentation PowerPoint</vt:lpstr>
      <vt:lpstr>Les questions ……</vt:lpstr>
      <vt:lpstr>Le rôle central des membres  de famille et des amis</vt:lpstr>
      <vt:lpstr>Le rôle central des membres  de famille et des amis</vt:lpstr>
      <vt:lpstr>Evolution de la nature de l’aide</vt:lpstr>
      <vt:lpstr> Définition de l’AP  au sein de UE-25? </vt:lpstr>
      <vt:lpstr>Les impacts sur les AP?</vt:lpstr>
      <vt:lpstr>Les réactions des Etats-membres</vt:lpstr>
      <vt:lpstr>Les réactions des Etats-membres</vt:lpstr>
      <vt:lpstr>Les réactions des Etats-membres</vt:lpstr>
      <vt:lpstr>Les réactions des Etats-membres</vt:lpstr>
      <vt:lpstr>Les réactions des Etats-membres</vt:lpstr>
      <vt:lpstr>Les réactions des Etats-membres</vt:lpstr>
      <vt:lpstr>Les réactions des Etats-membres</vt:lpstr>
      <vt:lpstr>Essai de synthèse des droits AP</vt:lpstr>
      <vt:lpstr>Rappel des recommandations</vt:lpstr>
      <vt:lpstr>Les recommandations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detavernier</dc:creator>
  <cp:lastModifiedBy>Françoise Collet</cp:lastModifiedBy>
  <cp:revision>20</cp:revision>
  <dcterms:created xsi:type="dcterms:W3CDTF">2012-06-08T13:00:09Z</dcterms:created>
  <dcterms:modified xsi:type="dcterms:W3CDTF">2012-06-10T11:07:21Z</dcterms:modified>
</cp:coreProperties>
</file>